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9"/>
  </p:notesMasterIdLst>
  <p:sldIdLst>
    <p:sldId id="338" r:id="rId3"/>
    <p:sldId id="346" r:id="rId4"/>
    <p:sldId id="855" r:id="rId5"/>
    <p:sldId id="858" r:id="rId6"/>
    <p:sldId id="857" r:id="rId7"/>
    <p:sldId id="853" r:id="rId8"/>
  </p:sldIdLst>
  <p:sldSz cx="12192000" cy="6858000"/>
  <p:notesSz cx="6858000" cy="9144000"/>
  <p:embeddedFontLst>
    <p:embeddedFont>
      <p:font typeface="Pretendard" panose="020B0600000101010101" charset="-127"/>
      <p:regular r:id="rId10"/>
      <p:bold r:id="rId11"/>
    </p:embeddedFont>
    <p:embeddedFont>
      <p:font typeface="Cambria Math" panose="02040503050406030204" pitchFamily="18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Bold" panose="00000700000000000000" pitchFamily="2" charset="0"/>
      <p:bold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3E8162D-DFDD-4F7D-A6C3-CCFC0A0E9A90}">
          <p14:sldIdLst>
            <p14:sldId id="338"/>
            <p14:sldId id="346"/>
            <p14:sldId id="855"/>
            <p14:sldId id="858"/>
            <p14:sldId id="857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248"/>
    <a:srgbClr val="E8F1F9"/>
    <a:srgbClr val="08275B"/>
    <a:srgbClr val="09636F"/>
    <a:srgbClr val="071F4D"/>
    <a:srgbClr val="2855FF"/>
    <a:srgbClr val="FFFFFF"/>
    <a:srgbClr val="00B0F0"/>
    <a:srgbClr val="114C67"/>
    <a:srgbClr val="154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568" autoAdjust="0"/>
  </p:normalViewPr>
  <p:slideViewPr>
    <p:cSldViewPr snapToGrid="0" showGuides="1">
      <p:cViewPr varScale="1">
        <p:scale>
          <a:sx n="61" d="100"/>
          <a:sy n="61" d="100"/>
        </p:scale>
        <p:origin x="426" y="48"/>
      </p:cViewPr>
      <p:guideLst>
        <p:guide orient="horz" pos="3974"/>
        <p:guide pos="7469"/>
        <p:guide pos="211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33573-9F7B-4146-9959-C0FE56E0852E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1C73CC4F-070D-48E0-9F6A-A9DF78DCA7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57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3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1191-DB8F-4E34-F124-55C304215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87FBAE-CCB8-6510-A7D7-AB61347AF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B736EC-7524-C2B0-1914-B576A315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AB8960-2C61-6A4B-DD3B-942E33478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26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9F09-B8AA-FDDF-BCAC-5E4FB6BEB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13B68E-DFD0-9C93-FE53-818B09E79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2A9A1A-1881-4E1A-FA82-7C127B059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6829C-C30F-93F6-5E5F-2E1D74091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643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29B3A-457F-6F60-AE77-9728CA29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33DC56-943C-9FE3-5852-17A12BB7B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D44588-441E-84E0-481C-F4B4FA39C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ADE93-A20B-9B4C-EAFC-B85051A1D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3CC4F-070D-48E0-9F6A-A9DF78DCA7B0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54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912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9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4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내지(상단+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F87A3-C34B-4810-9066-D013C3578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E54EC1-3FAC-4458-9C45-FEC1D8E15F4A}"/>
              </a:ext>
            </a:extLst>
          </p:cNvPr>
          <p:cNvSpPr/>
          <p:nvPr/>
        </p:nvSpPr>
        <p:spPr>
          <a:xfrm>
            <a:off x="10548938" y="6588706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altLang="ko-KR" sz="90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lang="en-US" altLang="ko-KR" sz="9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0E67BE-CCDF-4E09-BDF3-985EF7935895}"/>
              </a:ext>
            </a:extLst>
          </p:cNvPr>
          <p:cNvSpPr/>
          <p:nvPr userDrawn="1"/>
        </p:nvSpPr>
        <p:spPr>
          <a:xfrm>
            <a:off x="331080" y="6466405"/>
            <a:ext cx="8679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073862-2316-45DC-AD24-8A9C5E4C99A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D03B49-D177-43F4-BBBF-061583C27563}"/>
              </a:ext>
            </a:extLst>
          </p:cNvPr>
          <p:cNvCxnSpPr>
            <a:stCxn id="18" idx="1"/>
            <a:endCxn id="18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0E19EB-A2E6-4F15-A756-116FA58B7ED1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8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FE6D4F34-770B-4884-84A7-B8E82B37B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C963D4-292B-4030-BF50-0B36D4130DED}"/>
              </a:ext>
            </a:extLst>
          </p:cNvPr>
          <p:cNvSpPr/>
          <p:nvPr userDrawn="1"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lang="ko-KR" altLang="en-US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BCBCBC"/>
                </a:solidFill>
                <a:latin typeface="Montserrat" pitchFamily="2" charset="0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8029B-385E-42B7-A447-8B459B03CCFD}"/>
              </a:ext>
            </a:extLst>
          </p:cNvPr>
          <p:cNvSpPr/>
          <p:nvPr userDrawn="1"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r>
              <a:rPr lang="fr-FR" altLang="ko-KR" sz="600" dirty="0">
                <a:solidFill>
                  <a:srgbClr val="BCBCBC"/>
                </a:solidFill>
                <a:latin typeface="Montserrat SemiBold" pitchFamily="2" charset="0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lang="en-US" altLang="ko-KR" sz="600" dirty="0">
              <a:solidFill>
                <a:srgbClr val="BCBCBC"/>
              </a:solidFill>
              <a:latin typeface="Montserrat SemiBold" pitchFamily="2" charset="0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7D45D1-73B9-4964-8078-F5A2D94E0E90}"/>
              </a:ext>
            </a:extLst>
          </p:cNvPr>
          <p:cNvCxnSpPr>
            <a:stCxn id="5" idx="1"/>
            <a:endCxn id="5" idx="1"/>
          </p:cNvCxnSpPr>
          <p:nvPr userDrawn="1"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65546-C505-4106-8EE1-0A228C9CFB66}"/>
              </a:ext>
            </a:extLst>
          </p:cNvPr>
          <p:cNvCxnSpPr/>
          <p:nvPr userDrawn="1"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8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36F25C1-E8EC-4991-9257-CF9AA4146A55}"/>
              </a:ext>
            </a:extLst>
          </p:cNvPr>
          <p:cNvGrpSpPr/>
          <p:nvPr/>
        </p:nvGrpSpPr>
        <p:grpSpPr>
          <a:xfrm>
            <a:off x="372756" y="6198956"/>
            <a:ext cx="4259569" cy="510009"/>
            <a:chOff x="372756" y="6198956"/>
            <a:chExt cx="4259569" cy="5100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48E507-A550-4D63-BC7B-635DCFAE8BAE}"/>
                </a:ext>
              </a:extLst>
            </p:cNvPr>
            <p:cNvGrpSpPr/>
            <p:nvPr/>
          </p:nvGrpSpPr>
          <p:grpSpPr>
            <a:xfrm>
              <a:off x="1365495" y="6447355"/>
              <a:ext cx="3266830" cy="261610"/>
              <a:chOff x="1365495" y="6447355"/>
              <a:chExt cx="3266830" cy="26161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684312-C860-4ACD-8824-E5AC521C49C2}"/>
                  </a:ext>
                </a:extLst>
              </p:cNvPr>
              <p:cNvSpPr/>
              <p:nvPr/>
            </p:nvSpPr>
            <p:spPr>
              <a:xfrm>
                <a:off x="1365495" y="6447355"/>
                <a:ext cx="75484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HAI</a:t>
                </a:r>
                <a:r>
                  <a:rPr lang="ko-KR" altLang="en-US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 </a:t>
                </a:r>
                <a:r>
                  <a:rPr lang="en-US" altLang="ko-KR" sz="1100" b="1">
                    <a:solidFill>
                      <a:srgbClr val="BCBCBC"/>
                    </a:solidFill>
                    <a:latin typeface="Montserrat" pitchFamily="2" charset="0"/>
                    <a:cs typeface="Poppins SemiBold" panose="00000700000000000000" pitchFamily="2" charset="0"/>
                    <a:sym typeface="Wingdings" pitchFamily="2" charset="2"/>
                  </a:rPr>
                  <a:t>Lab.</a:t>
                </a:r>
                <a:endParaRPr lang="en-US" altLang="ko-KR" sz="1100" b="1" dirty="0">
                  <a:solidFill>
                    <a:srgbClr val="BCBCBC"/>
                  </a:solidFill>
                  <a:latin typeface="Montserrat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CB1401-6C49-4AB8-B040-17A06C8A5ED1}"/>
                  </a:ext>
                </a:extLst>
              </p:cNvPr>
              <p:cNvSpPr/>
              <p:nvPr/>
            </p:nvSpPr>
            <p:spPr>
              <a:xfrm>
                <a:off x="2120342" y="6471169"/>
                <a:ext cx="2511983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altLang="ko-KR" sz="600">
                    <a:solidFill>
                      <a:srgbClr val="BCBCBC"/>
                    </a:solidFill>
                    <a:latin typeface="Montserrat SemiBold" pitchFamily="2" charset="0"/>
                    <a:cs typeface="Poppins SemiBold" panose="00000700000000000000" pitchFamily="2" charset="0"/>
                    <a:sym typeface="Wingdings" pitchFamily="2" charset="2"/>
                  </a:rPr>
                  <a:t>Hyperautomation Artificial Intelligence (HAI) Lab</a:t>
                </a:r>
                <a:endParaRPr lang="en-US" altLang="ko-KR" sz="600" dirty="0">
                  <a:solidFill>
                    <a:srgbClr val="BCBCBC"/>
                  </a:solidFill>
                  <a:latin typeface="Montserrat SemiBold" pitchFamily="2" charset="0"/>
                  <a:cs typeface="Poppins SemiBold" panose="00000700000000000000" pitchFamily="2" charset="0"/>
                  <a:sym typeface="Wingdings" pitchFamily="2" charset="2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44D7FE0-C57B-48E7-8474-F9A00D94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2258" y="6515100"/>
                <a:ext cx="0" cy="11191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B559FB-FCB3-4E5C-B279-D9407DFB4453}"/>
                </a:ext>
              </a:extLst>
            </p:cNvPr>
            <p:cNvGrpSpPr/>
            <p:nvPr/>
          </p:nvGrpSpPr>
          <p:grpSpPr>
            <a:xfrm>
              <a:off x="372756" y="6198956"/>
              <a:ext cx="932334" cy="451796"/>
              <a:chOff x="372756" y="6198956"/>
              <a:chExt cx="932334" cy="45179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0DA1238-0F46-4823-895F-D75F2547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756" y="6199384"/>
                <a:ext cx="410579" cy="44069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E23A018-0744-4DC0-B8F7-F916E4BB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318" y="6198956"/>
                <a:ext cx="432772" cy="451796"/>
              </a:xfrm>
              <a:prstGeom prst="rect">
                <a:avLst/>
              </a:prstGeom>
            </p:spPr>
          </p:pic>
        </p:grpSp>
      </p:grp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CB1513E4-E9DD-4DB7-B49D-10448F8F1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8097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781F636-D27B-4A64-8998-1B5ED948E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9941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11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8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0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내지(상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8E572-1AB8-4DD9-8AD1-267EF36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1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42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70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D5FB-DF8C-4619-AB29-F927BABE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C5CB9-C75C-4A8E-A3A7-CEB2F699B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3D4D8-3CF7-4005-A163-73622C5FA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91C7-3D08-498A-BC31-67BA92DF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5D87A-DBDF-4E96-AAD0-EBA55A78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14F2-10B5-4232-AC5D-E7FC94E3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69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60A62-B3BD-42A5-BC9A-8D209896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6DD553-BB50-44D4-BB27-ED5CDE31F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EAB5-E1DD-4CB9-A053-9E1011BE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27D54-78E6-4B44-BF6F-B1771EF0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51F7C-235A-421C-B624-0191D6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48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3C4FB-001D-4081-BA3B-BD7EA99D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02DCA-D70E-4975-858F-2AA55111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50EC-1500-44F1-B905-2D7B97C8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F34A-3E62-4C13-A34A-B7287821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3074D-D617-4E8B-8745-2CF8FFC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내지(하단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D557A8F0-F184-48A8-BBF2-18F5F1009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91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내지(빈공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DA423DAF-A386-4456-828B-12AC06DFA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22075" y="6492875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8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A562A8-5F95-4476-9EE4-6423B0C1B45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587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66-16DE-4DAC-A3E3-3207D490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59A19-FA05-4B3E-B0CA-CB830ABD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38E91-2777-4F6D-8F96-B8165F13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557C-7270-4A7D-A4DB-210130A6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1E91B-7457-433B-84BE-13EAF32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1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27A4A-9EB1-49F7-9A8E-1EB5576A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B364D-1A91-4FDA-A111-C8E64A49C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BF305-1F3E-4DAE-8C34-AA2FED19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3628B-3AB9-484B-B343-2E23179B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3577EA-EE45-4908-87CC-08A75A87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7C05D-A988-412E-A5FB-78CE6C94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3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024D-3F09-4B1F-8511-779C12B8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CA09-0D6B-4D12-8356-25903CDB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0DAEB-51E5-4680-999E-FFCDFEA2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0C9D84-530C-4B0E-AB1B-22532420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C8D6E0-895C-4B7D-92E7-14FC6A331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960075-C51F-4BE7-8069-9F57EF93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51F3-8639-4E4A-836B-6F6AE70B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235DEE-E10F-4E6C-8F11-4AD42D31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0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65849-76C9-46F8-AD1C-341ED3E3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81EB6-599D-45A0-BF58-9D1DC330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0484A6-8D21-40CB-851C-7F5D47B4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C08B0-766E-4144-A4AA-6216B84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3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3DAEB-6C33-4C22-8756-340E396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EDA9-C12E-4E60-B55A-19F0F0E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298F5-6629-4EA5-B4D3-8C5805CBA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0FC41-2E09-4E5E-BE3D-1246EFD8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C9DB7-D78E-4D77-A48C-66B484AF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96B57-A88F-4808-BF8F-EE5A324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7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8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A0EFA6-BF8A-4C83-BE65-799609E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976E5-CE85-4628-B5E3-DC527FFB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6D6F-4CE6-4147-819E-F769AA091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C0B9C-06C7-4751-B280-C3871C511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DEBDC-0349-43B3-A403-7DC1E1E7B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6A8F1-0A98-40DD-90C4-E49FD99F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9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E51E5F-2777-4860-9DC4-E2CBDC0594A6}"/>
              </a:ext>
            </a:extLst>
          </p:cNvPr>
          <p:cNvSpPr/>
          <p:nvPr/>
        </p:nvSpPr>
        <p:spPr>
          <a:xfrm>
            <a:off x="5577917" y="6178290"/>
            <a:ext cx="3172992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Intern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dladnffl@naver.com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1E30D-5348-40CD-BCF1-0977DAE88DA1}"/>
              </a:ext>
            </a:extLst>
          </p:cNvPr>
          <p:cNvSpPr/>
          <p:nvPr/>
        </p:nvSpPr>
        <p:spPr>
          <a:xfrm>
            <a:off x="5577917" y="6016050"/>
            <a:ext cx="19567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Uri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, </a:t>
            </a:r>
            <a:r>
              <a:rPr lang="en-US" altLang="ko-KR" sz="1100" b="1" dirty="0">
                <a:solidFill>
                  <a:prstClr val="whit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itchFamily="2" charset="2"/>
              </a:rPr>
              <a:t>LIM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itchFamily="2" charset="2"/>
            </a:endParaRPr>
          </a:p>
        </p:txBody>
      </p:sp>
      <p:sp>
        <p:nvSpPr>
          <p:cNvPr id="2" name="직사각형 10">
            <a:extLst>
              <a:ext uri="{FF2B5EF4-FFF2-40B4-BE49-F238E27FC236}">
                <a16:creationId xmlns:a16="http://schemas.microsoft.com/office/drawing/2014/main" id="{A7100460-51C6-F0C6-6B24-1C0EEAB1807A}"/>
              </a:ext>
            </a:extLst>
          </p:cNvPr>
          <p:cNvSpPr/>
          <p:nvPr/>
        </p:nvSpPr>
        <p:spPr>
          <a:xfrm>
            <a:off x="287883" y="1460046"/>
            <a:ext cx="5052213" cy="4106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uLnTx/>
                <a:uFillTx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2025. 0</a:t>
            </a:r>
            <a:r>
              <a:rPr lang="en-US" altLang="ko-KR" sz="1600" b="1" spc="-70" dirty="0"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7</a:t>
            </a:r>
            <a:r>
              <a:rPr kumimoji="0" lang="en-US" altLang="ko-KR" sz="16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uLnTx/>
                <a:uFillTx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 </a:t>
            </a:r>
            <a:r>
              <a:rPr lang="en-US" altLang="ko-KR" sz="1600" b="1" spc="-70" dirty="0"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11</a:t>
            </a:r>
            <a:endParaRPr kumimoji="0" lang="en-US" altLang="ko-KR" sz="16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/>
                </a:outerShdw>
              </a:effectLst>
              <a:uLnTx/>
              <a:uFillTx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37D89DC0-A983-0A2E-D868-4DB51D1DB4DD}"/>
              </a:ext>
            </a:extLst>
          </p:cNvPr>
          <p:cNvSpPr/>
          <p:nvPr/>
        </p:nvSpPr>
        <p:spPr>
          <a:xfrm>
            <a:off x="287882" y="2309027"/>
            <a:ext cx="11361574" cy="13083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70" dirty="0">
                <a:solidFill>
                  <a:prstClr val="white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Montserrat SemiBold" pitchFamily="2" charset="0"/>
                <a:ea typeface="나눔바른고딕" panose="020B0600000101010101" charset="-127"/>
                <a:cs typeface="Poppins" panose="00000500000000000000" pitchFamily="2" charset="0"/>
              </a:rPr>
              <a:t>연구 미팅</a:t>
            </a: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Montserrat SemiBold" pitchFamily="2" charset="0"/>
              <a:ea typeface="나눔바른고딕" panose="020B0600000101010101" charset="-127"/>
              <a:cs typeface="Poppins" panose="000005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13EB25-0B2D-9945-CEAB-C43E95B04B45}"/>
              </a:ext>
            </a:extLst>
          </p:cNvPr>
          <p:cNvCxnSpPr>
            <a:cxnSpLocks/>
          </p:cNvCxnSpPr>
          <p:nvPr/>
        </p:nvCxnSpPr>
        <p:spPr>
          <a:xfrm>
            <a:off x="376578" y="2888282"/>
            <a:ext cx="1080000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0B3FFE4F-D7D0-9817-5AC4-B5CB88BD1D54}"/>
              </a:ext>
            </a:extLst>
          </p:cNvPr>
          <p:cNvSpPr/>
          <p:nvPr/>
        </p:nvSpPr>
        <p:spPr>
          <a:xfrm>
            <a:off x="287883" y="2888283"/>
            <a:ext cx="10770642" cy="8552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72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-7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/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E8F8B-DC32-6C82-F5AA-F185AE048021}"/>
              </a:ext>
            </a:extLst>
          </p:cNvPr>
          <p:cNvSpPr txBox="1"/>
          <p:nvPr/>
        </p:nvSpPr>
        <p:spPr>
          <a:xfrm>
            <a:off x="466725" y="4127067"/>
            <a:ext cx="3638931" cy="43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/>
                  </a:outerShdw>
                </a:effectLs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itchFamily="2" charset="2"/>
              </a:rPr>
              <a:t>임우리</a:t>
            </a:r>
            <a:endParaRPr lang="en-US" altLang="ko-KR" sz="2000" b="1" spc="-70" dirty="0">
              <a:solidFill>
                <a:prstClr val="white"/>
              </a:solidFill>
              <a:effectLst>
                <a:outerShdw blurRad="12700" dist="38100" dir="2700000" algn="tl" rotWithShape="0">
                  <a:prstClr val="black"/>
                </a:outerShdw>
              </a:effectLst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329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89E345A-142B-4881-8EDB-97072F2FFE17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Video</a:t>
            </a:r>
            <a:r>
              <a:rPr lang="ko-KR" altLang="en-US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Deblurring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B73EF22-C5B7-4D20-9CD7-C2D3E43B42A8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F7C15-3C50-CED3-7C4A-A8087DCD0BE6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Reference Paper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(Xiang Li, 2023, </a:t>
            </a: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IEEE Transactions on Industrial Informatics.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172394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11B494-08F0-0E3B-CF21-8A6D5C49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30" y="1651097"/>
            <a:ext cx="4277097" cy="825979"/>
          </a:xfrm>
          <a:prstGeom prst="rect">
            <a:avLst/>
          </a:prstGeom>
          <a:ln>
            <a:solidFill>
              <a:srgbClr val="011248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8B08FD-1B17-A00E-CBEF-388DA164C4E6}"/>
              </a:ext>
            </a:extLst>
          </p:cNvPr>
          <p:cNvSpPr txBox="1"/>
          <p:nvPr/>
        </p:nvSpPr>
        <p:spPr>
          <a:xfrm>
            <a:off x="558910" y="1556570"/>
            <a:ext cx="6304292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Event camera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사용해 기계 진동 이미지 학습 및 고장 진단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288DD5-853D-46D0-D487-2FBE727AD1B9}"/>
              </a:ext>
            </a:extLst>
          </p:cNvPr>
          <p:cNvGrpSpPr/>
          <p:nvPr/>
        </p:nvGrpSpPr>
        <p:grpSpPr>
          <a:xfrm>
            <a:off x="904127" y="2265488"/>
            <a:ext cx="5257187" cy="3818072"/>
            <a:chOff x="416814" y="2542888"/>
            <a:chExt cx="5467450" cy="39590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1E88988-6FA6-0A05-6144-E6C0B2921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316" r="18855" b="16050"/>
            <a:stretch>
              <a:fillRect/>
            </a:stretch>
          </p:blipFill>
          <p:spPr>
            <a:xfrm>
              <a:off x="3506909" y="4630414"/>
              <a:ext cx="2287401" cy="18715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B7CA4B-917A-76F8-C0A1-380CB311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8629"/>
            <a:stretch>
              <a:fillRect/>
            </a:stretch>
          </p:blipFill>
          <p:spPr>
            <a:xfrm>
              <a:off x="701120" y="2542888"/>
              <a:ext cx="5183144" cy="1580599"/>
            </a:xfrm>
            <a:prstGeom prst="rect">
              <a:avLst/>
            </a:prstGeom>
          </p:spPr>
        </p:pic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8FB5B066-82F8-E4B5-35E7-8EBBCA4E13E9}"/>
                </a:ext>
              </a:extLst>
            </p:cNvPr>
            <p:cNvSpPr/>
            <p:nvPr/>
          </p:nvSpPr>
          <p:spPr>
            <a:xfrm>
              <a:off x="2145321" y="3398346"/>
              <a:ext cx="2090253" cy="1245646"/>
            </a:xfrm>
            <a:prstGeom prst="trapezoid">
              <a:avLst>
                <a:gd name="adj" fmla="val 51317"/>
              </a:avLst>
            </a:prstGeom>
            <a:gradFill>
              <a:gsLst>
                <a:gs pos="47000">
                  <a:srgbClr val="DFE7F5">
                    <a:alpha val="38000"/>
                  </a:srgbClr>
                </a:gs>
                <a:gs pos="100000">
                  <a:schemeClr val="accent1">
                    <a:lumMod val="5000"/>
                    <a:lumOff val="95000"/>
                    <a:alpha val="80000"/>
                  </a:schemeClr>
                </a:gs>
                <a:gs pos="4000">
                  <a:schemeClr val="accent1">
                    <a:lumMod val="30000"/>
                    <a:lumOff val="70000"/>
                    <a:alpha val="5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D366F7A-49DA-5302-8025-4A4FA72B4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814" y="4697379"/>
              <a:ext cx="2700743" cy="1681900"/>
            </a:xfrm>
            <a:prstGeom prst="rect">
              <a:avLst/>
            </a:prstGeom>
          </p:spPr>
        </p:pic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A609A312-B9A1-215B-5B18-42F2F86FAEC0}"/>
                </a:ext>
              </a:extLst>
            </p:cNvPr>
            <p:cNvSpPr/>
            <p:nvPr/>
          </p:nvSpPr>
          <p:spPr>
            <a:xfrm>
              <a:off x="3190447" y="5479298"/>
              <a:ext cx="316462" cy="267352"/>
            </a:xfrm>
            <a:prstGeom prst="rightArrow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11248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8F0C51-E78C-4FD5-9EE2-3DDE603932B0}"/>
              </a:ext>
            </a:extLst>
          </p:cNvPr>
          <p:cNvSpPr txBox="1"/>
          <p:nvPr/>
        </p:nvSpPr>
        <p:spPr>
          <a:xfrm>
            <a:off x="1512867" y="6083560"/>
            <a:ext cx="4725035" cy="31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Flowchart of event vision-based fault diagnosis method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3674144-CE39-4C7D-4FDB-701145FFEFAE}"/>
              </a:ext>
            </a:extLst>
          </p:cNvPr>
          <p:cNvGrpSpPr/>
          <p:nvPr/>
        </p:nvGrpSpPr>
        <p:grpSpPr>
          <a:xfrm>
            <a:off x="6645428" y="3148948"/>
            <a:ext cx="4876647" cy="3288833"/>
            <a:chOff x="6645428" y="3027645"/>
            <a:chExt cx="4876647" cy="328883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0212E8C-AAD8-68D7-C484-7685A8CB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110" y="3027645"/>
              <a:ext cx="4181282" cy="1451921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DB94CA-7662-63A1-7568-3399EB21DC0E}"/>
                </a:ext>
              </a:extLst>
            </p:cNvPr>
            <p:cNvGrpSpPr/>
            <p:nvPr/>
          </p:nvGrpSpPr>
          <p:grpSpPr>
            <a:xfrm>
              <a:off x="7125919" y="4581222"/>
              <a:ext cx="3915665" cy="1457782"/>
              <a:chOff x="6933430" y="4719088"/>
              <a:chExt cx="3915665" cy="145778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7A82095-B198-BB22-79B7-C722D069D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3782" y="4827395"/>
                <a:ext cx="3255313" cy="1349475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FE524-F886-BF70-C160-FCB7B8479835}"/>
                  </a:ext>
                </a:extLst>
              </p:cNvPr>
              <p:cNvSpPr txBox="1"/>
              <p:nvPr/>
            </p:nvSpPr>
            <p:spPr>
              <a:xfrm>
                <a:off x="6933430" y="4719088"/>
                <a:ext cx="907402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400" dirty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where, 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967CDC-9750-725E-DB82-9B50EC83C5E4}"/>
                </a:ext>
              </a:extLst>
            </p:cNvPr>
            <p:cNvSpPr txBox="1"/>
            <p:nvPr/>
          </p:nvSpPr>
          <p:spPr>
            <a:xfrm>
              <a:off x="6645428" y="5999468"/>
              <a:ext cx="4876647" cy="31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Comparison of event vision-based and vibration–based fault diagnosis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90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6E7B-6554-55BF-DAE2-6FBCAB68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F7E3DC0-6926-EDBD-D19A-0F1A0EF94E68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Video</a:t>
            </a:r>
            <a:r>
              <a:rPr lang="ko-KR" altLang="en-US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Deblurring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46DB3237-28DB-55DE-B3F1-29B412B253CE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2BC3E-1371-74FD-B878-B12A282EA7A3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17239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Idea Development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172394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95064-C8DA-A41B-9BE1-8A4168BA8048}"/>
              </a:ext>
            </a:extLst>
          </p:cNvPr>
          <p:cNvSpPr txBox="1"/>
          <p:nvPr/>
        </p:nvSpPr>
        <p:spPr>
          <a:xfrm>
            <a:off x="558910" y="1556570"/>
            <a:ext cx="6304292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Video Deblurring SOTA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98EF5A4-B06A-37BE-FCE1-D68D6A5D88C6}"/>
              </a:ext>
            </a:extLst>
          </p:cNvPr>
          <p:cNvGrpSpPr/>
          <p:nvPr/>
        </p:nvGrpSpPr>
        <p:grpSpPr>
          <a:xfrm>
            <a:off x="1144728" y="1975724"/>
            <a:ext cx="4434978" cy="1207402"/>
            <a:chOff x="1144728" y="1975724"/>
            <a:chExt cx="4434978" cy="1207402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0DBAC909-FB96-8E68-E8AF-56CD8CEE0BA7}"/>
                </a:ext>
              </a:extLst>
            </p:cNvPr>
            <p:cNvSpPr/>
            <p:nvPr/>
          </p:nvSpPr>
          <p:spPr>
            <a:xfrm>
              <a:off x="1144728" y="2312635"/>
              <a:ext cx="4434978" cy="119568"/>
            </a:xfrm>
            <a:prstGeom prst="rightArrow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rgbClr val="011248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4DCB2E-BE6D-B948-2A93-9B0CE350E62D}"/>
                </a:ext>
              </a:extLst>
            </p:cNvPr>
            <p:cNvSpPr txBox="1"/>
            <p:nvPr/>
          </p:nvSpPr>
          <p:spPr>
            <a:xfrm>
              <a:off x="1205717" y="2518971"/>
              <a:ext cx="539507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EDVR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DCA65FE-23BC-DCF0-8B12-4603F397AD50}"/>
                </a:ext>
              </a:extLst>
            </p:cNvPr>
            <p:cNvSpPr/>
            <p:nvPr/>
          </p:nvSpPr>
          <p:spPr>
            <a:xfrm>
              <a:off x="1376287" y="2274555"/>
              <a:ext cx="198366" cy="187167"/>
            </a:xfrm>
            <a:prstGeom prst="ellipse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9E6BA7-4EEB-74A6-F655-108E980B0C2E}"/>
                </a:ext>
              </a:extLst>
            </p:cNvPr>
            <p:cNvSpPr txBox="1"/>
            <p:nvPr/>
          </p:nvSpPr>
          <p:spPr>
            <a:xfrm>
              <a:off x="1205717" y="1988049"/>
              <a:ext cx="539507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6667F7-02A0-A04B-F2FA-64BD21874A28}"/>
                </a:ext>
              </a:extLst>
            </p:cNvPr>
            <p:cNvSpPr txBox="1"/>
            <p:nvPr/>
          </p:nvSpPr>
          <p:spPr>
            <a:xfrm>
              <a:off x="2066102" y="2518971"/>
              <a:ext cx="643692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STFAN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8134357-8315-C4DB-485B-1BEB0CB2E6CA}"/>
                </a:ext>
              </a:extLst>
            </p:cNvPr>
            <p:cNvSpPr/>
            <p:nvPr/>
          </p:nvSpPr>
          <p:spPr>
            <a:xfrm>
              <a:off x="2288765" y="2274555"/>
              <a:ext cx="198366" cy="187167"/>
            </a:xfrm>
            <a:prstGeom prst="ellipse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7AEBC-3268-A190-E795-6D54BB1F0807}"/>
                </a:ext>
              </a:extLst>
            </p:cNvPr>
            <p:cNvSpPr txBox="1"/>
            <p:nvPr/>
          </p:nvSpPr>
          <p:spPr>
            <a:xfrm>
              <a:off x="2120999" y="1988049"/>
              <a:ext cx="539507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A97A51-132D-4D52-7EE8-43EA9F12927E}"/>
                </a:ext>
              </a:extLst>
            </p:cNvPr>
            <p:cNvSpPr txBox="1"/>
            <p:nvPr/>
          </p:nvSpPr>
          <p:spPr>
            <a:xfrm>
              <a:off x="2853385" y="2518971"/>
              <a:ext cx="919305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 err="1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BasicVSR</a:t>
              </a:r>
              <a:endParaRPr lang="en-US" altLang="ko-KR" sz="9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5EE329E-8800-A6BA-C424-67D1523191EA}"/>
                </a:ext>
              </a:extLst>
            </p:cNvPr>
            <p:cNvSpPr/>
            <p:nvPr/>
          </p:nvSpPr>
          <p:spPr>
            <a:xfrm>
              <a:off x="3213854" y="2274555"/>
              <a:ext cx="198366" cy="187167"/>
            </a:xfrm>
            <a:prstGeom prst="ellipse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413E37-4ADD-EF7F-6A5F-C2E178E42F62}"/>
                </a:ext>
              </a:extLst>
            </p:cNvPr>
            <p:cNvSpPr txBox="1"/>
            <p:nvPr/>
          </p:nvSpPr>
          <p:spPr>
            <a:xfrm>
              <a:off x="3036281" y="1988049"/>
              <a:ext cx="539508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0A2467-F12E-AE40-9ADA-4345F77275AF}"/>
                </a:ext>
              </a:extLst>
            </p:cNvPr>
            <p:cNvSpPr txBox="1"/>
            <p:nvPr/>
          </p:nvSpPr>
          <p:spPr>
            <a:xfrm>
              <a:off x="3729669" y="2518971"/>
              <a:ext cx="984250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 err="1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BasicVSR</a:t>
              </a: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++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86FA25-C7AA-7937-633B-24DF0024C42C}"/>
                </a:ext>
              </a:extLst>
            </p:cNvPr>
            <p:cNvSpPr txBox="1"/>
            <p:nvPr/>
          </p:nvSpPr>
          <p:spPr>
            <a:xfrm>
              <a:off x="3964297" y="2721959"/>
              <a:ext cx="514994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VRT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C8CB00-30E3-A21D-3021-CE15F215E960}"/>
                </a:ext>
              </a:extLst>
            </p:cNvPr>
            <p:cNvSpPr txBox="1"/>
            <p:nvPr/>
          </p:nvSpPr>
          <p:spPr>
            <a:xfrm>
              <a:off x="3729669" y="2906960"/>
              <a:ext cx="984250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 err="1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VideoSwinIR</a:t>
              </a:r>
              <a:endParaRPr lang="en-US" altLang="ko-KR" sz="9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C74EA6C-D047-1682-C5E1-73B41E43F955}"/>
                </a:ext>
              </a:extLst>
            </p:cNvPr>
            <p:cNvSpPr/>
            <p:nvPr/>
          </p:nvSpPr>
          <p:spPr>
            <a:xfrm>
              <a:off x="4122134" y="2274555"/>
              <a:ext cx="198366" cy="187167"/>
            </a:xfrm>
            <a:prstGeom prst="ellipse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CA48B4-3EAA-9923-0412-5BF034943D85}"/>
                </a:ext>
              </a:extLst>
            </p:cNvPr>
            <p:cNvSpPr txBox="1"/>
            <p:nvPr/>
          </p:nvSpPr>
          <p:spPr>
            <a:xfrm>
              <a:off x="3951563" y="1975724"/>
              <a:ext cx="539507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2022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4BFD63D-DE7A-C05B-F8E2-53B6770C00E9}"/>
                </a:ext>
              </a:extLst>
            </p:cNvPr>
            <p:cNvSpPr/>
            <p:nvPr/>
          </p:nvSpPr>
          <p:spPr>
            <a:xfrm>
              <a:off x="5037415" y="2274555"/>
              <a:ext cx="198366" cy="187167"/>
            </a:xfrm>
            <a:prstGeom prst="ellipse">
              <a:avLst/>
            </a:prstGeom>
            <a:solidFill>
              <a:srgbClr val="0112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2F427-C5A6-0A93-440A-E6329B4C4255}"/>
                </a:ext>
              </a:extLst>
            </p:cNvPr>
            <p:cNvSpPr txBox="1"/>
            <p:nvPr/>
          </p:nvSpPr>
          <p:spPr>
            <a:xfrm>
              <a:off x="4866844" y="1988049"/>
              <a:ext cx="539507" cy="27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2023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242DA88-7783-37F1-67E9-DD9AD9585ED2}"/>
              </a:ext>
            </a:extLst>
          </p:cNvPr>
          <p:cNvSpPr txBox="1"/>
          <p:nvPr/>
        </p:nvSpPr>
        <p:spPr>
          <a:xfrm>
            <a:off x="558910" y="3628849"/>
            <a:ext cx="6304292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회전체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Video Deblurring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특화 모듈 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600" u="sng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crack </a:t>
            </a:r>
            <a:r>
              <a:rPr lang="ko-KR" altLang="en-US" sz="1600" u="sng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감지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고장 진단 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8A5FFC-F8C2-044C-7D33-F479B060C62C}"/>
              </a:ext>
            </a:extLst>
          </p:cNvPr>
          <p:cNvSpPr txBox="1"/>
          <p:nvPr/>
        </p:nvSpPr>
        <p:spPr>
          <a:xfrm>
            <a:off x="6609526" y="2179015"/>
            <a:ext cx="2523952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기계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domain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적합 여부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63AD21-9782-AE25-40C6-C3CF29F533DC}"/>
              </a:ext>
            </a:extLst>
          </p:cNvPr>
          <p:cNvSpPr txBox="1"/>
          <p:nvPr/>
        </p:nvSpPr>
        <p:spPr>
          <a:xfrm>
            <a:off x="1144728" y="4134269"/>
            <a:ext cx="9447295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ROI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Blur Kernel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추정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kernel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혹은 추론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L 도형 50">
            <a:extLst>
              <a:ext uri="{FF2B5EF4-FFF2-40B4-BE49-F238E27FC236}">
                <a16:creationId xmlns:a16="http://schemas.microsoft.com/office/drawing/2014/main" id="{2DF81BAD-AABD-38FE-7BAF-F387B0F85D6A}"/>
              </a:ext>
            </a:extLst>
          </p:cNvPr>
          <p:cNvSpPr/>
          <p:nvPr/>
        </p:nvSpPr>
        <p:spPr>
          <a:xfrm rot="18828387">
            <a:off x="252680" y="3731000"/>
            <a:ext cx="328269" cy="255631"/>
          </a:xfrm>
          <a:prstGeom prst="corner">
            <a:avLst>
              <a:gd name="adj1" fmla="val 31294"/>
              <a:gd name="adj2" fmla="val 29352"/>
            </a:avLst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15F7EA-C0A8-5202-53AD-04D0BF0F66C5}"/>
                  </a:ext>
                </a:extLst>
              </p:cNvPr>
              <p:cNvSpPr txBox="1"/>
              <p:nvPr/>
            </p:nvSpPr>
            <p:spPr>
              <a:xfrm>
                <a:off x="6164036" y="5223322"/>
                <a:ext cx="2877391" cy="687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𝑏𝑙𝑢𝑟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𝑙𝑖𝑛𝑒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15F7EA-C0A8-5202-53AD-04D0BF0F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36" y="5223322"/>
                <a:ext cx="287739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그림 136">
            <a:extLst>
              <a:ext uri="{FF2B5EF4-FFF2-40B4-BE49-F238E27FC236}">
                <a16:creationId xmlns:a16="http://schemas.microsoft.com/office/drawing/2014/main" id="{2913CB80-43BF-14E4-33C3-9463DB9F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5" t="14615" r="22651" b="11238"/>
          <a:stretch>
            <a:fillRect/>
          </a:stretch>
        </p:blipFill>
        <p:spPr>
          <a:xfrm>
            <a:off x="1232639" y="5024587"/>
            <a:ext cx="1885950" cy="121681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597504E8-01A5-AA17-CDA8-00871DCE7F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5" t="14615" r="22651" b="11238"/>
          <a:stretch>
            <a:fillRect/>
          </a:stretch>
        </p:blipFill>
        <p:spPr>
          <a:xfrm>
            <a:off x="3996182" y="5024587"/>
            <a:ext cx="1885950" cy="1216810"/>
          </a:xfrm>
          <a:prstGeom prst="rect">
            <a:avLst/>
          </a:prstGeom>
        </p:spPr>
      </p:pic>
      <p:sp>
        <p:nvSpPr>
          <p:cNvPr id="141" name="화살표: 오른쪽 140">
            <a:extLst>
              <a:ext uri="{FF2B5EF4-FFF2-40B4-BE49-F238E27FC236}">
                <a16:creationId xmlns:a16="http://schemas.microsoft.com/office/drawing/2014/main" id="{DCE8C6DA-1185-3249-130B-95DF612735C3}"/>
              </a:ext>
            </a:extLst>
          </p:cNvPr>
          <p:cNvSpPr/>
          <p:nvPr/>
        </p:nvSpPr>
        <p:spPr>
          <a:xfrm>
            <a:off x="3356831" y="5466846"/>
            <a:ext cx="401108" cy="332292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  <p:sp>
        <p:nvSpPr>
          <p:cNvPr id="132" name="화살표: 왼쪽으로 구부러짐 131">
            <a:extLst>
              <a:ext uri="{FF2B5EF4-FFF2-40B4-BE49-F238E27FC236}">
                <a16:creationId xmlns:a16="http://schemas.microsoft.com/office/drawing/2014/main" id="{51150439-6E89-E1B9-EAB8-FF31A8772015}"/>
              </a:ext>
            </a:extLst>
          </p:cNvPr>
          <p:cNvSpPr/>
          <p:nvPr/>
        </p:nvSpPr>
        <p:spPr>
          <a:xfrm flipV="1">
            <a:off x="1429720" y="5398241"/>
            <a:ext cx="179182" cy="377154"/>
          </a:xfrm>
          <a:prstGeom prst="curvedLeftArrow">
            <a:avLst>
              <a:gd name="adj1" fmla="val 15879"/>
              <a:gd name="adj2" fmla="val 77457"/>
              <a:gd name="adj3" fmla="val 51580"/>
            </a:avLst>
          </a:prstGeom>
          <a:solidFill>
            <a:srgbClr val="011248"/>
          </a:solidFill>
          <a:ln>
            <a:noFill/>
          </a:ln>
          <a:scene3d>
            <a:camera prst="orthographicFront">
              <a:rot lat="0" lon="33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화살표: 왼쪽으로 구부러짐 141">
            <a:extLst>
              <a:ext uri="{FF2B5EF4-FFF2-40B4-BE49-F238E27FC236}">
                <a16:creationId xmlns:a16="http://schemas.microsoft.com/office/drawing/2014/main" id="{254C1BAD-9BD0-E040-19BC-FB5E714640BB}"/>
              </a:ext>
            </a:extLst>
          </p:cNvPr>
          <p:cNvSpPr/>
          <p:nvPr/>
        </p:nvSpPr>
        <p:spPr>
          <a:xfrm flipV="1">
            <a:off x="4230462" y="5398241"/>
            <a:ext cx="179182" cy="377154"/>
          </a:xfrm>
          <a:prstGeom prst="curvedLeftArrow">
            <a:avLst>
              <a:gd name="adj1" fmla="val 15879"/>
              <a:gd name="adj2" fmla="val 77457"/>
              <a:gd name="adj3" fmla="val 51580"/>
            </a:avLst>
          </a:prstGeom>
          <a:solidFill>
            <a:srgbClr val="011248"/>
          </a:solidFill>
          <a:ln>
            <a:noFill/>
          </a:ln>
          <a:scene3d>
            <a:camera prst="orthographicFront">
              <a:rot lat="0" lon="33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8C106E8-D442-000A-7B7B-ECCF39E69A13}"/>
              </a:ext>
            </a:extLst>
          </p:cNvPr>
          <p:cNvSpPr/>
          <p:nvPr/>
        </p:nvSpPr>
        <p:spPr>
          <a:xfrm>
            <a:off x="4949151" y="5286375"/>
            <a:ext cx="413424" cy="695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32EAA27-7807-EB7F-E35F-A6CE5B796F9F}"/>
              </a:ext>
            </a:extLst>
          </p:cNvPr>
          <p:cNvSpPr txBox="1"/>
          <p:nvPr/>
        </p:nvSpPr>
        <p:spPr>
          <a:xfrm>
            <a:off x="4871668" y="5013575"/>
            <a:ext cx="539507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ROI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FF12DF1-2402-FDBD-FE2A-DECDD307B230}"/>
              </a:ext>
            </a:extLst>
          </p:cNvPr>
          <p:cNvSpPr txBox="1"/>
          <p:nvPr/>
        </p:nvSpPr>
        <p:spPr>
          <a:xfrm>
            <a:off x="6650989" y="4860167"/>
            <a:ext cx="1270940" cy="306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Linear Blur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D6958EE-FDDB-BFF9-9480-DE0FE99FE455}"/>
                  </a:ext>
                </a:extLst>
              </p:cNvPr>
              <p:cNvSpPr txBox="1"/>
              <p:nvPr/>
            </p:nvSpPr>
            <p:spPr>
              <a:xfrm>
                <a:off x="6164036" y="6083338"/>
                <a:ext cx="7422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D6958EE-FDDB-BFF9-9480-DE0FE99FE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36" y="6083338"/>
                <a:ext cx="742254" cy="215444"/>
              </a:xfrm>
              <a:prstGeom prst="rect">
                <a:avLst/>
              </a:prstGeom>
              <a:blipFill>
                <a:blip r:embed="rId5"/>
                <a:stretch>
                  <a:fillRect l="-3279" r="-2459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F51337C-EBEA-1730-CD2E-3A495D3CCD72}"/>
              </a:ext>
            </a:extLst>
          </p:cNvPr>
          <p:cNvGrpSpPr/>
          <p:nvPr/>
        </p:nvGrpSpPr>
        <p:grpSpPr>
          <a:xfrm>
            <a:off x="7700717" y="6041410"/>
            <a:ext cx="881821" cy="317010"/>
            <a:chOff x="7843592" y="6022570"/>
            <a:chExt cx="881821" cy="317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3DBDE27-7748-0C58-97CF-43388383DC06}"/>
                    </a:ext>
                  </a:extLst>
                </p:cNvPr>
                <p:cNvSpPr txBox="1"/>
                <p:nvPr/>
              </p:nvSpPr>
              <p:spPr>
                <a:xfrm>
                  <a:off x="7843592" y="6083338"/>
                  <a:ext cx="2219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3DBDE27-7748-0C58-97CF-43388383D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592" y="6083338"/>
                  <a:ext cx="22198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514" r="-2703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110DCEA-6527-D384-9C9F-D26349A944B4}"/>
                </a:ext>
              </a:extLst>
            </p:cNvPr>
            <p:cNvSpPr txBox="1"/>
            <p:nvPr/>
          </p:nvSpPr>
          <p:spPr>
            <a:xfrm>
              <a:off x="7983159" y="6022570"/>
              <a:ext cx="742254" cy="31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Wingdings" panose="05000000000000000000" pitchFamily="2" charset="2"/>
                </a:rPr>
                <a:t>노출시간</a:t>
              </a:r>
              <a:endParaRPr lang="en-US" altLang="ko-KR" sz="11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93495117-9AF9-C1B2-424F-5D03990A672D}"/>
              </a:ext>
            </a:extLst>
          </p:cNvPr>
          <p:cNvSpPr/>
          <p:nvPr/>
        </p:nvSpPr>
        <p:spPr>
          <a:xfrm>
            <a:off x="9361431" y="5466846"/>
            <a:ext cx="401108" cy="332292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CC825DC-A3F3-F647-9117-FCD510E00135}"/>
              </a:ext>
            </a:extLst>
          </p:cNvPr>
          <p:cNvSpPr txBox="1"/>
          <p:nvPr/>
        </p:nvSpPr>
        <p:spPr>
          <a:xfrm>
            <a:off x="10082543" y="5260030"/>
            <a:ext cx="1034866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복원</a:t>
            </a:r>
            <a:endParaRPr lang="en-US" altLang="ko-KR" sz="12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(Deblurring)</a:t>
            </a:r>
          </a:p>
        </p:txBody>
      </p:sp>
    </p:spTree>
    <p:extLst>
      <p:ext uri="{BB962C8B-B14F-4D97-AF65-F5344CB8AC3E}">
        <p14:creationId xmlns:p14="http://schemas.microsoft.com/office/powerpoint/2010/main" val="76869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C031-1EA8-5821-DE48-280FCCEA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8EA99B99-930D-6B7A-ACFD-79D1E913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57" y="3279991"/>
            <a:ext cx="5937492" cy="253370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A57DBFC-941F-9CDF-022A-4F52E6EE4BD2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Video</a:t>
            </a:r>
            <a:r>
              <a:rPr lang="ko-KR" altLang="en-US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Deblurring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EFA6E046-44C4-05EC-D090-1FB65137A81C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2E2B2-31CE-F130-5226-33EA41D36882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17239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Non-blind Deblurring: </a:t>
            </a:r>
            <a:r>
              <a:rPr lang="ko-KR" altLang="en-US" sz="2000" b="1" dirty="0">
                <a:solidFill>
                  <a:srgbClr val="17239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커널 추정 </a:t>
            </a:r>
            <a:r>
              <a:rPr lang="en-US" altLang="ko-KR" sz="2000" b="1" dirty="0">
                <a:solidFill>
                  <a:srgbClr val="17239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17239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이미지 역산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172394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484E4B-EEF4-2C27-0485-6CF8883465A4}"/>
              </a:ext>
            </a:extLst>
          </p:cNvPr>
          <p:cNvSpPr txBox="1"/>
          <p:nvPr/>
        </p:nvSpPr>
        <p:spPr>
          <a:xfrm>
            <a:off x="516316" y="1802080"/>
            <a:ext cx="7656133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Deblurring using Analysis-Synthesis Networks (2020, </a:t>
            </a:r>
            <a:r>
              <a:rPr lang="en-US" altLang="ko-KR" sz="1600" i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CVPR.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2859B-0E94-751A-3201-6ED52E0274B7}"/>
              </a:ext>
            </a:extLst>
          </p:cNvPr>
          <p:cNvSpPr txBox="1"/>
          <p:nvPr/>
        </p:nvSpPr>
        <p:spPr>
          <a:xfrm>
            <a:off x="1025440" y="2303960"/>
            <a:ext cx="628976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Image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auto-correlation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kernel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추출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Synthesis Network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이미지 복원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EDVR, VRT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등에 적용 가능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55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4587-9930-4E30-78AA-6496ACA6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3A40969-B12D-244E-B251-DB272558ACF0}"/>
              </a:ext>
            </a:extLst>
          </p:cNvPr>
          <p:cNvSpPr txBox="1">
            <a:spLocks/>
          </p:cNvSpPr>
          <p:nvPr/>
        </p:nvSpPr>
        <p:spPr>
          <a:xfrm>
            <a:off x="416814" y="279840"/>
            <a:ext cx="9959086" cy="408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Video</a:t>
            </a:r>
            <a:r>
              <a:rPr lang="ko-KR" altLang="en-US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spc="-50" dirty="0">
                <a:solidFill>
                  <a:prstClr val="white"/>
                </a:solidFill>
                <a:latin typeface="Montserrat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Deblurring</a:t>
            </a:r>
            <a:endParaRPr kumimoji="0" lang="ko-KR" altLang="en-US" sz="2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EBDB2BF5-D632-8EA7-20E5-E3B75B741AE9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42EEC-E4CC-B2D6-5001-6053CA33BBE9}"/>
              </a:ext>
            </a:extLst>
          </p:cNvPr>
          <p:cNvSpPr txBox="1"/>
          <p:nvPr/>
        </p:nvSpPr>
        <p:spPr>
          <a:xfrm>
            <a:off x="460103" y="1044308"/>
            <a:ext cx="9447295" cy="42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7239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4545C-FF85-1DFC-737B-8512FFFD8D2D}"/>
              </a:ext>
            </a:extLst>
          </p:cNvPr>
          <p:cNvSpPr txBox="1"/>
          <p:nvPr/>
        </p:nvSpPr>
        <p:spPr>
          <a:xfrm>
            <a:off x="558910" y="1603225"/>
            <a:ext cx="6304292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Dataset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취득</a:t>
            </a:r>
            <a:endParaRPr lang="en-US" altLang="ko-KR" sz="16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013DF5B-FC04-B9D3-8510-73E9EDE91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90805"/>
              </p:ext>
            </p:extLst>
          </p:nvPr>
        </p:nvGraphicFramePr>
        <p:xfrm>
          <a:off x="982180" y="3913155"/>
          <a:ext cx="4766907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609086236"/>
                    </a:ext>
                  </a:extLst>
                </a:gridCol>
                <a:gridCol w="1884784">
                  <a:extLst>
                    <a:ext uri="{9D8B030D-6E8A-4147-A177-3AD203B41FA5}">
                      <a16:colId xmlns:a16="http://schemas.microsoft.com/office/drawing/2014/main" val="1348137171"/>
                    </a:ext>
                  </a:extLst>
                </a:gridCol>
                <a:gridCol w="1967723">
                  <a:extLst>
                    <a:ext uri="{9D8B030D-6E8A-4147-A177-3AD203B41FA5}">
                      <a16:colId xmlns:a16="http://schemas.microsoft.com/office/drawing/2014/main" val="2292393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Blur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rgbClr val="E8F1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Ground Truth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rgbClr val="E8F1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기존</a:t>
                      </a:r>
                    </a:p>
                  </a:txBody>
                  <a:tcPr>
                    <a:solidFill>
                      <a:srgbClr val="E8F1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frames </a:t>
                      </a:r>
                      <a:r>
                        <a:rPr lang="ko-KR" altLang="en-US" sz="1200" kern="1200" dirty="0" err="1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평균합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개별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06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회전체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b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_train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frames </a:t>
                      </a:r>
                      <a:r>
                        <a:rPr lang="ko-KR" altLang="en-US" sz="1200" kern="1200" dirty="0" err="1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평균합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위치 식별자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저속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개별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위치 식별자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저속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0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회전체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_test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frames </a:t>
                      </a:r>
                      <a:r>
                        <a:rPr lang="ko-KR" altLang="en-US" sz="1200" kern="1200" dirty="0" err="1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평균합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위치 식별자</a:t>
                      </a:r>
                      <a:endParaRPr lang="en-US" altLang="ko-KR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개별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sharp frame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위치 식별자</a:t>
                      </a:r>
                      <a:endParaRPr lang="en-US" altLang="ko-KR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고속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506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8C585D6-F646-620B-259F-DE0F61917741}"/>
              </a:ext>
            </a:extLst>
          </p:cNvPr>
          <p:cNvSpPr txBox="1"/>
          <p:nvPr/>
        </p:nvSpPr>
        <p:spPr>
          <a:xfrm>
            <a:off x="1025440" y="2116809"/>
            <a:ext cx="9447295" cy="144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Deblurring dataset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sharp frames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평균합으로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blur data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합성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 </a:t>
            </a:r>
            <a:r>
              <a:rPr lang="en-US" altLang="ko-KR" sz="1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회전체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Deblurring dataset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같은 방법으로 합성 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식별자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주어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deblurring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결과의 </a:t>
            </a:r>
            <a:r>
              <a:rPr lang="ko-KR" altLang="en-US" sz="1400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식별성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UP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train(</a:t>
            </a:r>
            <a:r>
              <a:rPr lang="ko-KR" altLang="en-US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저속</a:t>
            </a:r>
            <a:r>
              <a:rPr lang="en-US" altLang="ko-KR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 </a:t>
            </a:r>
            <a:r>
              <a:rPr lang="en-US" altLang="ko-KR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 </a:t>
            </a:r>
            <a:r>
              <a:rPr lang="en-US" altLang="ko-KR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test(</a:t>
            </a:r>
            <a:r>
              <a:rPr lang="ko-KR" altLang="en-US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고속</a:t>
            </a:r>
            <a:r>
              <a:rPr lang="en-US" altLang="ko-KR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분리하여 일반화 성능 확보 </a:t>
            </a:r>
            <a:endParaRPr lang="en-US" altLang="ko-KR" sz="14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Pretendard" panose="020B0600000101010101" charset="-127"/>
              <a:buChar char="−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 </a:t>
            </a:r>
            <a:r>
              <a:rPr lang="en-US" altLang="ko-KR" sz="1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회전체에서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Ground Truth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모두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동일한 조건에서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하나이기 때문에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solidFill>
                  <a:srgbClr val="01124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단일 사진 </a:t>
            </a:r>
            <a:r>
              <a:rPr lang="ko-KR" altLang="en-US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r>
              <a:rPr lang="en-US" altLang="ko-KR" sz="14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4E441C-D8AA-33BD-DD4E-E41CB588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998" b="51293"/>
          <a:stretch>
            <a:fillRect/>
          </a:stretch>
        </p:blipFill>
        <p:spPr>
          <a:xfrm>
            <a:off x="4028751" y="994947"/>
            <a:ext cx="937512" cy="9318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EFA71C-30F5-37B1-6994-D39BC75E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628" r="50998"/>
          <a:stretch>
            <a:fillRect/>
          </a:stretch>
        </p:blipFill>
        <p:spPr>
          <a:xfrm>
            <a:off x="2624709" y="994947"/>
            <a:ext cx="937512" cy="944573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7727CAD-E7D0-19F1-131D-42D9BAB2AA0C}"/>
              </a:ext>
            </a:extLst>
          </p:cNvPr>
          <p:cNvSpPr/>
          <p:nvPr/>
        </p:nvSpPr>
        <p:spPr>
          <a:xfrm>
            <a:off x="3643340" y="1338317"/>
            <a:ext cx="304292" cy="257832"/>
          </a:xfrm>
          <a:prstGeom prst="rightArrow">
            <a:avLst/>
          </a:prstGeom>
          <a:solidFill>
            <a:srgbClr val="0112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1248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4E97880-E07C-1FB9-0882-257329F4D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22876"/>
              </p:ext>
            </p:extLst>
          </p:nvPr>
        </p:nvGraphicFramePr>
        <p:xfrm>
          <a:off x="6291298" y="3913155"/>
          <a:ext cx="4766907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609086236"/>
                    </a:ext>
                  </a:extLst>
                </a:gridCol>
                <a:gridCol w="1884784">
                  <a:extLst>
                    <a:ext uri="{9D8B030D-6E8A-4147-A177-3AD203B41FA5}">
                      <a16:colId xmlns:a16="http://schemas.microsoft.com/office/drawing/2014/main" val="1348137171"/>
                    </a:ext>
                  </a:extLst>
                </a:gridCol>
                <a:gridCol w="1967723">
                  <a:extLst>
                    <a:ext uri="{9D8B030D-6E8A-4147-A177-3AD203B41FA5}">
                      <a16:colId xmlns:a16="http://schemas.microsoft.com/office/drawing/2014/main" val="2292393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Blur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rgbClr val="E8F1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Ground Truth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rgbClr val="E8F1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회전체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b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</a:b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_normal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Video frame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정지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0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회전체 </a:t>
                      </a: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_fault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Video frame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prstClr val="black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?</a:t>
                      </a:r>
                      <a:endParaRPr lang="ko-KR" altLang="en-US" sz="1200" kern="1200" dirty="0">
                        <a:solidFill>
                          <a:prstClr val="black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7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95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C2EEB2-126A-4A82-8C07-D5856F7A77AD}"/>
              </a:ext>
            </a:extLst>
          </p:cNvPr>
          <p:cNvSpPr/>
          <p:nvPr/>
        </p:nvSpPr>
        <p:spPr>
          <a:xfrm>
            <a:off x="3247644" y="3136613"/>
            <a:ext cx="5696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Noto Sans CJK SC Bold" panose="020B0800000000000000" pitchFamily="34" charset="-127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8F31CB62-4C84-4F82-B5CF-28FA5077D2A6}"/>
              </a:ext>
            </a:extLst>
          </p:cNvPr>
          <p:cNvSpPr txBox="1">
            <a:spLocks/>
          </p:cNvSpPr>
          <p:nvPr/>
        </p:nvSpPr>
        <p:spPr>
          <a:xfrm>
            <a:off x="11522075" y="6604847"/>
            <a:ext cx="587375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562A8-5F95-4476-9EE4-6423B0C1B459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39EF7-911E-450C-9127-736AADBB91A3}"/>
              </a:ext>
            </a:extLst>
          </p:cNvPr>
          <p:cNvSpPr/>
          <p:nvPr/>
        </p:nvSpPr>
        <p:spPr>
          <a:xfrm>
            <a:off x="10548938" y="6597055"/>
            <a:ext cx="11294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900" b="0" i="0" u="none" strike="noStrike" kern="1200" cap="none" spc="0" normalizeH="0" baseline="0" noProof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hai.snu.ac.kr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BA3F9-EF63-4B8A-A22E-47681F576C8F}"/>
              </a:ext>
            </a:extLst>
          </p:cNvPr>
          <p:cNvSpPr/>
          <p:nvPr/>
        </p:nvSpPr>
        <p:spPr>
          <a:xfrm>
            <a:off x="331080" y="6466405"/>
            <a:ext cx="754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HAI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Lab.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49E0E-D656-469A-8B0F-A458CB829E3C}"/>
              </a:ext>
            </a:extLst>
          </p:cNvPr>
          <p:cNvSpPr/>
          <p:nvPr/>
        </p:nvSpPr>
        <p:spPr>
          <a:xfrm>
            <a:off x="1066878" y="6464889"/>
            <a:ext cx="25119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Hyperautomation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Montserrat SemiBold" pitchFamily="2" charset="0"/>
                <a:ea typeface="맑은 고딕" panose="020B0503020000020004" pitchFamily="50" charset="-127"/>
                <a:cs typeface="Poppins SemiBold" panose="00000700000000000000" pitchFamily="2" charset="0"/>
                <a:sym typeface="Wingdings" pitchFamily="2" charset="2"/>
              </a:rPr>
              <a:t>Artificial Intelligence (HAI) Lab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srgbClr val="BCBCBC"/>
              </a:solidFill>
              <a:effectLst/>
              <a:uLnTx/>
              <a:uFillTx/>
              <a:latin typeface="Montserrat SemiBold" pitchFamily="2" charset="0"/>
              <a:ea typeface="맑은 고딕" panose="020B0503020000020004" pitchFamily="50" charset="-127"/>
              <a:cs typeface="Poppins SemiBold" panose="00000700000000000000" pitchFamily="2" charset="0"/>
              <a:sym typeface="Wingdings" pitchFamily="2" charset="2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1D7561-094C-4AA0-9892-1562D4BCC77D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1066878" y="66033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A925B-E14F-44B7-9B7E-730C60A64545}"/>
              </a:ext>
            </a:extLst>
          </p:cNvPr>
          <p:cNvCxnSpPr/>
          <p:nvPr/>
        </p:nvCxnSpPr>
        <p:spPr>
          <a:xfrm>
            <a:off x="1081165" y="6529189"/>
            <a:ext cx="0" cy="140493"/>
          </a:xfrm>
          <a:prstGeom prst="line">
            <a:avLst/>
          </a:prstGeom>
          <a:ln w="9525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30486</TotalTime>
  <Words>351</Words>
  <Application>Microsoft Office PowerPoint</Application>
  <PresentationFormat>와이드스크린</PresentationFormat>
  <Paragraphs>93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Montserrat</vt:lpstr>
      <vt:lpstr>Cambria Math</vt:lpstr>
      <vt:lpstr>Arial</vt:lpstr>
      <vt:lpstr>맑은 고딕</vt:lpstr>
      <vt:lpstr>Pretendard</vt:lpstr>
      <vt:lpstr>Montserrat SemiBold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세원</dc:creator>
  <cp:lastModifiedBy>임우리</cp:lastModifiedBy>
  <cp:revision>824</cp:revision>
  <dcterms:created xsi:type="dcterms:W3CDTF">2019-09-17T07:41:20Z</dcterms:created>
  <dcterms:modified xsi:type="dcterms:W3CDTF">2025-07-11T04:43:11Z</dcterms:modified>
</cp:coreProperties>
</file>